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9592" autoAdjust="0"/>
  </p:normalViewPr>
  <p:slideViewPr>
    <p:cSldViewPr snapToGrid="0" snapToObjects="1">
      <p:cViewPr varScale="1">
        <p:scale>
          <a:sx n="96" d="100"/>
          <a:sy n="96" d="100"/>
        </p:scale>
        <p:origin x="2528"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8F3F41-BB6B-B346-9C54-E89BA2640173}" type="datetimeFigureOut">
              <a:rPr lang="en-US" smtClean="0"/>
              <a:pPr/>
              <a:t>9/9/24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7DF199-589B-4E40-ABF5-B260236C549F}" type="slidenum">
              <a:rPr lang="en-US" smtClean="0"/>
              <a:pPr/>
              <a:t>‹#›</a:t>
            </a:fld>
            <a:endParaRPr lang="en-US" dirty="0"/>
          </a:p>
        </p:txBody>
      </p:sp>
    </p:spTree>
    <p:extLst>
      <p:ext uri="{BB962C8B-B14F-4D97-AF65-F5344CB8AC3E}">
        <p14:creationId xmlns:p14="http://schemas.microsoft.com/office/powerpoint/2010/main" val="17306668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The origin of Chenin Blanc can be traced to France’s Loire Valley. Chenin is also the Cape’s most widely planted wine grape variety. South Africa has double the hectares of plantings of Chenin compared to the Loire Valley.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A7DF199-589B-4E40-ABF5-B260236C549F}" type="slidenum">
              <a:rPr lang="en-US" smtClean="0"/>
              <a:pPr/>
              <a:t>2</a:t>
            </a:fld>
            <a:endParaRPr lang="en-US" dirty="0"/>
          </a:p>
        </p:txBody>
      </p:sp>
    </p:spTree>
    <p:extLst>
      <p:ext uri="{BB962C8B-B14F-4D97-AF65-F5344CB8AC3E}">
        <p14:creationId xmlns:p14="http://schemas.microsoft.com/office/powerpoint/2010/main" val="1594753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Although the most plantings are found in the Breedekloof, closely followed by Paarl, then Olifants River and the Swartland, Chenin is planted across the length and breadth of the winelands, and this diverse terroir provides fruit for a wide variety of styles.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A7DF199-589B-4E40-ABF5-B260236C549F}" type="slidenum">
              <a:rPr lang="en-US" smtClean="0"/>
              <a:pPr/>
              <a:t>11</a:t>
            </a:fld>
            <a:endParaRPr lang="en-US" dirty="0"/>
          </a:p>
        </p:txBody>
      </p:sp>
    </p:spTree>
    <p:extLst>
      <p:ext uri="{BB962C8B-B14F-4D97-AF65-F5344CB8AC3E}">
        <p14:creationId xmlns:p14="http://schemas.microsoft.com/office/powerpoint/2010/main" val="4155258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Characterised by its versatility, Chenin produces good natural wines covering the whole spectrum from dry to sweet wines, as well as sherry and sparkling wines. It is also used for distilling brandy and spirits.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A7DF199-589B-4E40-ABF5-B260236C549F}" type="slidenum">
              <a:rPr lang="en-US" smtClean="0"/>
              <a:pPr/>
              <a:t>12</a:t>
            </a:fld>
            <a:endParaRPr lang="en-US" dirty="0"/>
          </a:p>
        </p:txBody>
      </p:sp>
    </p:spTree>
    <p:extLst>
      <p:ext uri="{BB962C8B-B14F-4D97-AF65-F5344CB8AC3E}">
        <p14:creationId xmlns:p14="http://schemas.microsoft.com/office/powerpoint/2010/main" val="2005724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The term Cape blend is mainly used for Pinotage-led red blends but it is also used occasionally for Chenin-driven white blends. Mediterranean-style Chenin-led blends are an increasingly strong category.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A7DF199-589B-4E40-ABF5-B260236C549F}" type="slidenum">
              <a:rPr lang="en-US" smtClean="0"/>
              <a:pPr/>
              <a:t>13</a:t>
            </a:fld>
            <a:endParaRPr lang="en-US" dirty="0"/>
          </a:p>
        </p:txBody>
      </p:sp>
    </p:spTree>
    <p:extLst>
      <p:ext uri="{BB962C8B-B14F-4D97-AF65-F5344CB8AC3E}">
        <p14:creationId xmlns:p14="http://schemas.microsoft.com/office/powerpoint/2010/main" val="572063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rgbClr val="FF0000"/>
                </a:solidFill>
                <a:latin typeface="+mn-lt"/>
                <a:ea typeface="+mn-ea"/>
                <a:cs typeface="+mn-cs"/>
              </a:rPr>
              <a:t>The dry and off-dry wines present fresh, vibrant white fruits with a zesty and crisp finish, while full ripe, rich wines with oak barrel fermentation and ageing make for complex powerful wines. Yet other wine styles seen in South African Chenins are the oxidative style, sur lie/terroir driven with expression of local soil types, often perceived as minerality. </a:t>
            </a:r>
            <a:endParaRPr lang="en-ZA" sz="1200" kern="1200" dirty="0">
              <a:solidFill>
                <a:srgbClr val="FF0000"/>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A7DF199-589B-4E40-ABF5-B260236C549F}" type="slidenum">
              <a:rPr lang="en-US" smtClean="0"/>
              <a:pPr/>
              <a:t>14</a:t>
            </a:fld>
            <a:endParaRPr lang="en-US" dirty="0"/>
          </a:p>
        </p:txBody>
      </p:sp>
    </p:spTree>
    <p:extLst>
      <p:ext uri="{BB962C8B-B14F-4D97-AF65-F5344CB8AC3E}">
        <p14:creationId xmlns:p14="http://schemas.microsoft.com/office/powerpoint/2010/main" val="1753079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Chenin is a very responsive variety and it will give back in the bottle what has been put into the vineyard and the cellar.</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A7DF199-589B-4E40-ABF5-B260236C549F}" type="slidenum">
              <a:rPr lang="en-US" smtClean="0"/>
              <a:pPr/>
              <a:t>15</a:t>
            </a:fld>
            <a:endParaRPr lang="en-US" dirty="0"/>
          </a:p>
        </p:txBody>
      </p:sp>
    </p:spTree>
    <p:extLst>
      <p:ext uri="{BB962C8B-B14F-4D97-AF65-F5344CB8AC3E}">
        <p14:creationId xmlns:p14="http://schemas.microsoft.com/office/powerpoint/2010/main" val="2378288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Chenin’s fruitiness finds favour with a wide range of palate preferences.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A7DF199-589B-4E40-ABF5-B260236C549F}" type="slidenum">
              <a:rPr lang="en-US" smtClean="0"/>
              <a:pPr/>
              <a:t>16</a:t>
            </a:fld>
            <a:endParaRPr lang="en-US" dirty="0"/>
          </a:p>
        </p:txBody>
      </p:sp>
    </p:spTree>
    <p:extLst>
      <p:ext uri="{BB962C8B-B14F-4D97-AF65-F5344CB8AC3E}">
        <p14:creationId xmlns:p14="http://schemas.microsoft.com/office/powerpoint/2010/main" val="801477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While most South African Chenin wines are still made in a fresh and fruity style, that is changing.</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A7DF199-589B-4E40-ABF5-B260236C549F}" type="slidenum">
              <a:rPr lang="en-US" smtClean="0"/>
              <a:pPr/>
              <a:t>17</a:t>
            </a:fld>
            <a:endParaRPr lang="en-US" dirty="0"/>
          </a:p>
        </p:txBody>
      </p:sp>
    </p:spTree>
    <p:extLst>
      <p:ext uri="{BB962C8B-B14F-4D97-AF65-F5344CB8AC3E}">
        <p14:creationId xmlns:p14="http://schemas.microsoft.com/office/powerpoint/2010/main" val="971296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More and more producers are focusing on mature bush vines, which are carefully managed for balanced yields. They are pruned dramatically to cut down on tonnage, the grapes are picked riper, and winemakers often introduce oak fermentation and maturation. Passionate proponents of the special intensity and complexity grapes from older vineyards can bring to a wine are preserving pockets across the winelands, for example in the Swartland and Franschhoek. Many of these Chenin vineyards are 35 years and more of age.</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A7DF199-589B-4E40-ABF5-B260236C549F}" type="slidenum">
              <a:rPr lang="en-US" smtClean="0"/>
              <a:pPr/>
              <a:t>18</a:t>
            </a:fld>
            <a:endParaRPr lang="en-US" dirty="0"/>
          </a:p>
        </p:txBody>
      </p:sp>
    </p:spTree>
    <p:extLst>
      <p:ext uri="{BB962C8B-B14F-4D97-AF65-F5344CB8AC3E}">
        <p14:creationId xmlns:p14="http://schemas.microsoft.com/office/powerpoint/2010/main" val="1868785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The leading makers of the variety are constantly refining their approach and newer releases now show greater fruit purity and concentration, balanced by fresh but not overly marked acidity and less overt oak. </a:t>
            </a:r>
            <a:endParaRPr lang="en-US" dirty="0"/>
          </a:p>
        </p:txBody>
      </p:sp>
      <p:sp>
        <p:nvSpPr>
          <p:cNvPr id="4" name="Slide Number Placeholder 3"/>
          <p:cNvSpPr>
            <a:spLocks noGrp="1"/>
          </p:cNvSpPr>
          <p:nvPr>
            <p:ph type="sldNum" sz="quarter" idx="10"/>
          </p:nvPr>
        </p:nvSpPr>
        <p:spPr/>
        <p:txBody>
          <a:bodyPr/>
          <a:lstStyle/>
          <a:p>
            <a:fld id="{4A7DF199-589B-4E40-ABF5-B260236C549F}" type="slidenum">
              <a:rPr lang="en-US" smtClean="0"/>
              <a:pPr/>
              <a:t>19</a:t>
            </a:fld>
            <a:endParaRPr lang="en-US" dirty="0"/>
          </a:p>
        </p:txBody>
      </p:sp>
    </p:spTree>
    <p:extLst>
      <p:ext uri="{BB962C8B-B14F-4D97-AF65-F5344CB8AC3E}">
        <p14:creationId xmlns:p14="http://schemas.microsoft.com/office/powerpoint/2010/main" val="3496813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Flavour profiles range from a light citrus or a more tropical fruit style to a richer and riper intensely fruity style. More complex aged Chenins sometimes display a honeyed characteristic.</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A7DF199-589B-4E40-ABF5-B260236C549F}" type="slidenum">
              <a:rPr lang="en-US" smtClean="0"/>
              <a:pPr/>
              <a:t>20</a:t>
            </a:fld>
            <a:endParaRPr lang="en-US" dirty="0"/>
          </a:p>
        </p:txBody>
      </p:sp>
    </p:spTree>
    <p:extLst>
      <p:ext uri="{BB962C8B-B14F-4D97-AF65-F5344CB8AC3E}">
        <p14:creationId xmlns:p14="http://schemas.microsoft.com/office/powerpoint/2010/main" val="1497967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It seems that Chenin Blanc was one of the first varieties to be introduced to the Cape. Jan van Riebeeck introduced the first vines to the Cape in 1655. Early documents refer to three varieties: </a:t>
            </a:r>
            <a:r>
              <a:rPr lang="en-ZA" sz="1200" i="1" kern="1200" dirty="0">
                <a:solidFill>
                  <a:schemeClr val="tx1"/>
                </a:solidFill>
                <a:effectLst/>
                <a:latin typeface="+mn-lt"/>
                <a:ea typeface="+mn-ea"/>
                <a:cs typeface="+mn-cs"/>
              </a:rPr>
              <a:t>Groendruif </a:t>
            </a:r>
            <a:r>
              <a:rPr lang="en-ZA" sz="1200" kern="1200" dirty="0">
                <a:solidFill>
                  <a:schemeClr val="tx1"/>
                </a:solidFill>
                <a:effectLst/>
                <a:latin typeface="+mn-lt"/>
                <a:ea typeface="+mn-ea"/>
                <a:cs typeface="+mn-cs"/>
              </a:rPr>
              <a:t>(Green Grape or Sémillon), </a:t>
            </a:r>
            <a:r>
              <a:rPr lang="en-ZA" sz="1200" i="1" kern="1200" dirty="0">
                <a:solidFill>
                  <a:schemeClr val="tx1"/>
                </a:solidFill>
                <a:effectLst/>
                <a:latin typeface="+mn-lt"/>
                <a:ea typeface="+mn-ea"/>
                <a:cs typeface="+mn-cs"/>
              </a:rPr>
              <a:t>Fransdruif</a:t>
            </a:r>
            <a:r>
              <a:rPr lang="en-ZA" sz="1200" kern="1200" dirty="0">
                <a:solidFill>
                  <a:schemeClr val="tx1"/>
                </a:solidFill>
                <a:effectLst/>
                <a:latin typeface="+mn-lt"/>
                <a:ea typeface="+mn-ea"/>
                <a:cs typeface="+mn-cs"/>
              </a:rPr>
              <a:t> (French Grape) and </a:t>
            </a:r>
            <a:r>
              <a:rPr lang="en-ZA" sz="1200" i="1" kern="1200" dirty="0">
                <a:solidFill>
                  <a:schemeClr val="tx1"/>
                </a:solidFill>
                <a:effectLst/>
                <a:latin typeface="+mn-lt"/>
                <a:ea typeface="+mn-ea"/>
                <a:cs typeface="+mn-cs"/>
              </a:rPr>
              <a:t>Steen</a:t>
            </a:r>
            <a:r>
              <a:rPr lang="en-ZA" sz="1200" kern="1200" dirty="0">
                <a:solidFill>
                  <a:schemeClr val="tx1"/>
                </a:solidFill>
                <a:effectLst/>
                <a:latin typeface="+mn-lt"/>
                <a:ea typeface="+mn-ea"/>
                <a:cs typeface="+mn-cs"/>
              </a:rPr>
              <a:t> (Stein). It seems that the origin of the names Fransdruif and Steen are intertwined.</a:t>
            </a:r>
            <a:r>
              <a:rPr lang="en-GB" dirty="0">
                <a:effectLst/>
              </a:rPr>
              <a:t> </a:t>
            </a:r>
            <a:endParaRPr lang="en-US" dirty="0"/>
          </a:p>
        </p:txBody>
      </p:sp>
      <p:sp>
        <p:nvSpPr>
          <p:cNvPr id="4" name="Slide Number Placeholder 3"/>
          <p:cNvSpPr>
            <a:spLocks noGrp="1"/>
          </p:cNvSpPr>
          <p:nvPr>
            <p:ph type="sldNum" sz="quarter" idx="10"/>
          </p:nvPr>
        </p:nvSpPr>
        <p:spPr/>
        <p:txBody>
          <a:bodyPr/>
          <a:lstStyle/>
          <a:p>
            <a:fld id="{4A7DF199-589B-4E40-ABF5-B260236C549F}" type="slidenum">
              <a:rPr lang="en-US" smtClean="0"/>
              <a:pPr/>
              <a:t>3</a:t>
            </a:fld>
            <a:endParaRPr lang="en-US" dirty="0"/>
          </a:p>
        </p:txBody>
      </p:sp>
    </p:spTree>
    <p:extLst>
      <p:ext uri="{BB962C8B-B14F-4D97-AF65-F5344CB8AC3E}">
        <p14:creationId xmlns:p14="http://schemas.microsoft.com/office/powerpoint/2010/main" val="2820132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This food-friendly wine is a good match for a wide choice of dishes but goes particularly well with spicy Asian cuisine, as well as poultry, seafood and sushi, creamy fish dishes and vegetable bakes.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A7DF199-589B-4E40-ABF5-B260236C549F}" type="slidenum">
              <a:rPr lang="en-US" smtClean="0"/>
              <a:pPr/>
              <a:t>21</a:t>
            </a:fld>
            <a:endParaRPr lang="en-US" dirty="0"/>
          </a:p>
        </p:txBody>
      </p:sp>
    </p:spTree>
    <p:extLst>
      <p:ext uri="{BB962C8B-B14F-4D97-AF65-F5344CB8AC3E}">
        <p14:creationId xmlns:p14="http://schemas.microsoft.com/office/powerpoint/2010/main" val="804944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In 1963, the then Head of Viticulture at the University of Stellenbosch, Professor CJ Orffer, matched Steen and Chenin leaves and finally pronounced that Steen was indeed Chenin Blanc.</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A7DF199-589B-4E40-ABF5-B260236C549F}" type="slidenum">
              <a:rPr lang="en-US" smtClean="0"/>
              <a:pPr/>
              <a:t>4</a:t>
            </a:fld>
            <a:endParaRPr lang="en-US" dirty="0"/>
          </a:p>
        </p:txBody>
      </p:sp>
    </p:spTree>
    <p:extLst>
      <p:ext uri="{BB962C8B-B14F-4D97-AF65-F5344CB8AC3E}">
        <p14:creationId xmlns:p14="http://schemas.microsoft.com/office/powerpoint/2010/main" val="1567926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Chenin was originally planted because of its resistance to disease, tendency to yield big volumes and versatility, which made it very much the workhorse of the industry.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A7DF199-589B-4E40-ABF5-B260236C549F}" type="slidenum">
              <a:rPr lang="en-US" smtClean="0"/>
              <a:pPr/>
              <a:t>5</a:t>
            </a:fld>
            <a:endParaRPr lang="en-US" dirty="0"/>
          </a:p>
        </p:txBody>
      </p:sp>
    </p:spTree>
    <p:extLst>
      <p:ext uri="{BB962C8B-B14F-4D97-AF65-F5344CB8AC3E}">
        <p14:creationId xmlns:p14="http://schemas.microsoft.com/office/powerpoint/2010/main" val="119721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Today, modern growers are raising the standard of Chenin to new levels.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A7DF199-589B-4E40-ABF5-B260236C549F}" type="slidenum">
              <a:rPr lang="en-US" smtClean="0"/>
              <a:pPr/>
              <a:t>6</a:t>
            </a:fld>
            <a:endParaRPr lang="en-US" dirty="0"/>
          </a:p>
        </p:txBody>
      </p:sp>
    </p:spTree>
    <p:extLst>
      <p:ext uri="{BB962C8B-B14F-4D97-AF65-F5344CB8AC3E}">
        <p14:creationId xmlns:p14="http://schemas.microsoft.com/office/powerpoint/2010/main" val="2053173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In the mid-1990s an informal initiative known as the ‘Chenin Renaissance’ attracted a number of passionate producers who sought to elevate the reputation of the variety.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A7DF199-589B-4E40-ABF5-B260236C549F}" type="slidenum">
              <a:rPr lang="en-US" smtClean="0"/>
              <a:pPr/>
              <a:t>7</a:t>
            </a:fld>
            <a:endParaRPr lang="en-US" dirty="0"/>
          </a:p>
        </p:txBody>
      </p:sp>
    </p:spTree>
    <p:extLst>
      <p:ext uri="{BB962C8B-B14F-4D97-AF65-F5344CB8AC3E}">
        <p14:creationId xmlns:p14="http://schemas.microsoft.com/office/powerpoint/2010/main" val="1324106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In 2000, the Chenin Blanc Association (CBA) was formed, with its aim to ensure that South African Chenin Blanc takes its rightful place with the other great white wines of the world. Visit www.chenin.co.za for more information. </a:t>
            </a:r>
            <a:endParaRPr lang="en-US" dirty="0"/>
          </a:p>
        </p:txBody>
      </p:sp>
      <p:sp>
        <p:nvSpPr>
          <p:cNvPr id="4" name="Slide Number Placeholder 3"/>
          <p:cNvSpPr>
            <a:spLocks noGrp="1"/>
          </p:cNvSpPr>
          <p:nvPr>
            <p:ph type="sldNum" sz="quarter" idx="10"/>
          </p:nvPr>
        </p:nvSpPr>
        <p:spPr/>
        <p:txBody>
          <a:bodyPr/>
          <a:lstStyle/>
          <a:p>
            <a:fld id="{4A7DF199-589B-4E40-ABF5-B260236C549F}" type="slidenum">
              <a:rPr lang="en-US" smtClean="0"/>
              <a:pPr/>
              <a:t>8</a:t>
            </a:fld>
            <a:endParaRPr lang="en-US" dirty="0"/>
          </a:p>
        </p:txBody>
      </p:sp>
    </p:spTree>
    <p:extLst>
      <p:ext uri="{BB962C8B-B14F-4D97-AF65-F5344CB8AC3E}">
        <p14:creationId xmlns:p14="http://schemas.microsoft.com/office/powerpoint/2010/main" val="163285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A wide range of clones is available. These are carefully matched to site and desired style of wine.</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A7DF199-589B-4E40-ABF5-B260236C549F}" type="slidenum">
              <a:rPr lang="en-US" smtClean="0"/>
              <a:pPr/>
              <a:t>9</a:t>
            </a:fld>
            <a:endParaRPr lang="en-US" dirty="0"/>
          </a:p>
        </p:txBody>
      </p:sp>
    </p:spTree>
    <p:extLst>
      <p:ext uri="{BB962C8B-B14F-4D97-AF65-F5344CB8AC3E}">
        <p14:creationId xmlns:p14="http://schemas.microsoft.com/office/powerpoint/2010/main" val="483199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Chenin Blanc is the most widely planted white-wine variety and the most planted variety overall, with total plantings in South Africa at the end of 2023 accounting for 16 192 ha (18.4% of the national vineyard)</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A7DF199-589B-4E40-ABF5-B260236C549F}" type="slidenum">
              <a:rPr lang="en-US" smtClean="0"/>
              <a:pPr/>
              <a:t>10</a:t>
            </a:fld>
            <a:endParaRPr lang="en-US" dirty="0"/>
          </a:p>
        </p:txBody>
      </p:sp>
    </p:spTree>
    <p:extLst>
      <p:ext uri="{BB962C8B-B14F-4D97-AF65-F5344CB8AC3E}">
        <p14:creationId xmlns:p14="http://schemas.microsoft.com/office/powerpoint/2010/main" val="1325936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E37652CF-2F38-0B4B-8EC8-39A06A08319C}" type="datetimeFigureOut">
              <a:rPr lang="en-US" smtClean="0"/>
              <a:pPr/>
              <a:t>9/9/24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DA9EDD-4E95-3649-BF20-E39B6CB6BC10}" type="slidenum">
              <a:rPr lang="en-US" smtClean="0"/>
              <a:pPr/>
              <a:t>‹#›</a:t>
            </a:fld>
            <a:endParaRPr lang="en-US" dirty="0"/>
          </a:p>
        </p:txBody>
      </p:sp>
    </p:spTree>
    <p:extLst>
      <p:ext uri="{BB962C8B-B14F-4D97-AF65-F5344CB8AC3E}">
        <p14:creationId xmlns:p14="http://schemas.microsoft.com/office/powerpoint/2010/main" val="852269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37652CF-2F38-0B4B-8EC8-39A06A08319C}" type="datetimeFigureOut">
              <a:rPr lang="en-US" smtClean="0"/>
              <a:pPr/>
              <a:t>9/9/24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DA9EDD-4E95-3649-BF20-E39B6CB6BC10}" type="slidenum">
              <a:rPr lang="en-US" smtClean="0"/>
              <a:pPr/>
              <a:t>‹#›</a:t>
            </a:fld>
            <a:endParaRPr lang="en-US" dirty="0"/>
          </a:p>
        </p:txBody>
      </p:sp>
    </p:spTree>
    <p:extLst>
      <p:ext uri="{BB962C8B-B14F-4D97-AF65-F5344CB8AC3E}">
        <p14:creationId xmlns:p14="http://schemas.microsoft.com/office/powerpoint/2010/main" val="865663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37652CF-2F38-0B4B-8EC8-39A06A08319C}" type="datetimeFigureOut">
              <a:rPr lang="en-US" smtClean="0"/>
              <a:pPr/>
              <a:t>9/9/24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DA9EDD-4E95-3649-BF20-E39B6CB6BC10}" type="slidenum">
              <a:rPr lang="en-US" smtClean="0"/>
              <a:pPr/>
              <a:t>‹#›</a:t>
            </a:fld>
            <a:endParaRPr lang="en-US" dirty="0"/>
          </a:p>
        </p:txBody>
      </p:sp>
    </p:spTree>
    <p:extLst>
      <p:ext uri="{BB962C8B-B14F-4D97-AF65-F5344CB8AC3E}">
        <p14:creationId xmlns:p14="http://schemas.microsoft.com/office/powerpoint/2010/main" val="1993259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37652CF-2F38-0B4B-8EC8-39A06A08319C}" type="datetimeFigureOut">
              <a:rPr lang="en-US" smtClean="0"/>
              <a:pPr/>
              <a:t>9/9/24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DA9EDD-4E95-3649-BF20-E39B6CB6BC10}" type="slidenum">
              <a:rPr lang="en-US" smtClean="0"/>
              <a:pPr/>
              <a:t>‹#›</a:t>
            </a:fld>
            <a:endParaRPr lang="en-US" dirty="0"/>
          </a:p>
        </p:txBody>
      </p:sp>
    </p:spTree>
    <p:extLst>
      <p:ext uri="{BB962C8B-B14F-4D97-AF65-F5344CB8AC3E}">
        <p14:creationId xmlns:p14="http://schemas.microsoft.com/office/powerpoint/2010/main" val="1456678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37652CF-2F38-0B4B-8EC8-39A06A08319C}" type="datetimeFigureOut">
              <a:rPr lang="en-US" smtClean="0"/>
              <a:pPr/>
              <a:t>9/9/24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DA9EDD-4E95-3649-BF20-E39B6CB6BC10}" type="slidenum">
              <a:rPr lang="en-US" smtClean="0"/>
              <a:pPr/>
              <a:t>‹#›</a:t>
            </a:fld>
            <a:endParaRPr lang="en-US" dirty="0"/>
          </a:p>
        </p:txBody>
      </p:sp>
    </p:spTree>
    <p:extLst>
      <p:ext uri="{BB962C8B-B14F-4D97-AF65-F5344CB8AC3E}">
        <p14:creationId xmlns:p14="http://schemas.microsoft.com/office/powerpoint/2010/main" val="3080313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E37652CF-2F38-0B4B-8EC8-39A06A08319C}" type="datetimeFigureOut">
              <a:rPr lang="en-US" smtClean="0"/>
              <a:pPr/>
              <a:t>9/9/24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DA9EDD-4E95-3649-BF20-E39B6CB6BC10}" type="slidenum">
              <a:rPr lang="en-US" smtClean="0"/>
              <a:pPr/>
              <a:t>‹#›</a:t>
            </a:fld>
            <a:endParaRPr lang="en-US" dirty="0"/>
          </a:p>
        </p:txBody>
      </p:sp>
    </p:spTree>
    <p:extLst>
      <p:ext uri="{BB962C8B-B14F-4D97-AF65-F5344CB8AC3E}">
        <p14:creationId xmlns:p14="http://schemas.microsoft.com/office/powerpoint/2010/main" val="2498631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E37652CF-2F38-0B4B-8EC8-39A06A08319C}" type="datetimeFigureOut">
              <a:rPr lang="en-US" smtClean="0"/>
              <a:pPr/>
              <a:t>9/9/24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5DA9EDD-4E95-3649-BF20-E39B6CB6BC10}" type="slidenum">
              <a:rPr lang="en-US" smtClean="0"/>
              <a:pPr/>
              <a:t>‹#›</a:t>
            </a:fld>
            <a:endParaRPr lang="en-US" dirty="0"/>
          </a:p>
        </p:txBody>
      </p:sp>
    </p:spTree>
    <p:extLst>
      <p:ext uri="{BB962C8B-B14F-4D97-AF65-F5344CB8AC3E}">
        <p14:creationId xmlns:p14="http://schemas.microsoft.com/office/powerpoint/2010/main" val="1000900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E37652CF-2F38-0B4B-8EC8-39A06A08319C}" type="datetimeFigureOut">
              <a:rPr lang="en-US" smtClean="0"/>
              <a:pPr/>
              <a:t>9/9/24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5DA9EDD-4E95-3649-BF20-E39B6CB6BC10}" type="slidenum">
              <a:rPr lang="en-US" smtClean="0"/>
              <a:pPr/>
              <a:t>‹#›</a:t>
            </a:fld>
            <a:endParaRPr lang="en-US" dirty="0"/>
          </a:p>
        </p:txBody>
      </p:sp>
    </p:spTree>
    <p:extLst>
      <p:ext uri="{BB962C8B-B14F-4D97-AF65-F5344CB8AC3E}">
        <p14:creationId xmlns:p14="http://schemas.microsoft.com/office/powerpoint/2010/main" val="3440138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7652CF-2F38-0B4B-8EC8-39A06A08319C}" type="datetimeFigureOut">
              <a:rPr lang="en-US" smtClean="0"/>
              <a:pPr/>
              <a:t>9/9/24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5DA9EDD-4E95-3649-BF20-E39B6CB6BC10}" type="slidenum">
              <a:rPr lang="en-US" smtClean="0"/>
              <a:pPr/>
              <a:t>‹#›</a:t>
            </a:fld>
            <a:endParaRPr lang="en-US" dirty="0"/>
          </a:p>
        </p:txBody>
      </p:sp>
    </p:spTree>
    <p:extLst>
      <p:ext uri="{BB962C8B-B14F-4D97-AF65-F5344CB8AC3E}">
        <p14:creationId xmlns:p14="http://schemas.microsoft.com/office/powerpoint/2010/main" val="2628017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37652CF-2F38-0B4B-8EC8-39A06A08319C}" type="datetimeFigureOut">
              <a:rPr lang="en-US" smtClean="0"/>
              <a:pPr/>
              <a:t>9/9/24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DA9EDD-4E95-3649-BF20-E39B6CB6BC10}" type="slidenum">
              <a:rPr lang="en-US" smtClean="0"/>
              <a:pPr/>
              <a:t>‹#›</a:t>
            </a:fld>
            <a:endParaRPr lang="en-US" dirty="0"/>
          </a:p>
        </p:txBody>
      </p:sp>
    </p:spTree>
    <p:extLst>
      <p:ext uri="{BB962C8B-B14F-4D97-AF65-F5344CB8AC3E}">
        <p14:creationId xmlns:p14="http://schemas.microsoft.com/office/powerpoint/2010/main" val="1334570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37652CF-2F38-0B4B-8EC8-39A06A08319C}" type="datetimeFigureOut">
              <a:rPr lang="en-US" smtClean="0"/>
              <a:pPr/>
              <a:t>9/9/24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DA9EDD-4E95-3649-BF20-E39B6CB6BC10}" type="slidenum">
              <a:rPr lang="en-US" smtClean="0"/>
              <a:pPr/>
              <a:t>‹#›</a:t>
            </a:fld>
            <a:endParaRPr lang="en-US" dirty="0"/>
          </a:p>
        </p:txBody>
      </p:sp>
    </p:spTree>
    <p:extLst>
      <p:ext uri="{BB962C8B-B14F-4D97-AF65-F5344CB8AC3E}">
        <p14:creationId xmlns:p14="http://schemas.microsoft.com/office/powerpoint/2010/main" val="2568362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7652CF-2F38-0B4B-8EC8-39A06A08319C}" type="datetimeFigureOut">
              <a:rPr lang="en-US" smtClean="0"/>
              <a:pPr/>
              <a:t>9/9/24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DA9EDD-4E95-3649-BF20-E39B6CB6BC10}" type="slidenum">
              <a:rPr lang="en-US" smtClean="0"/>
              <a:pPr/>
              <a:t>‹#›</a:t>
            </a:fld>
            <a:endParaRPr lang="en-US" dirty="0"/>
          </a:p>
        </p:txBody>
      </p:sp>
    </p:spTree>
    <p:extLst>
      <p:ext uri="{BB962C8B-B14F-4D97-AF65-F5344CB8AC3E}">
        <p14:creationId xmlns:p14="http://schemas.microsoft.com/office/powerpoint/2010/main" val="609174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
            <a:ext cx="9142570" cy="6856928"/>
          </a:xfrm>
          <a:prstGeom prst="rect">
            <a:avLst/>
          </a:prstGeom>
        </p:spPr>
      </p:pic>
      <p:sp>
        <p:nvSpPr>
          <p:cNvPr id="6" name="TextBox 5"/>
          <p:cNvSpPr txBox="1"/>
          <p:nvPr/>
        </p:nvSpPr>
        <p:spPr>
          <a:xfrm>
            <a:off x="661940" y="5596761"/>
            <a:ext cx="7897673" cy="459100"/>
          </a:xfrm>
          <a:prstGeom prst="rect">
            <a:avLst/>
          </a:prstGeom>
          <a:solidFill>
            <a:schemeClr val="bg1"/>
          </a:solidFill>
        </p:spPr>
        <p:txBody>
          <a:bodyPr wrap="square" rtlCol="0">
            <a:spAutoFit/>
          </a:bodyPr>
          <a:lstStyle/>
          <a:p>
            <a:pPr algn="ctr">
              <a:lnSpc>
                <a:spcPct val="110000"/>
              </a:lnSpc>
            </a:pPr>
            <a:r>
              <a:rPr lang="en-US" sz="2200" dirty="0">
                <a:solidFill>
                  <a:schemeClr val="tx1">
                    <a:lumMod val="50000"/>
                    <a:lumOff val="50000"/>
                  </a:schemeClr>
                </a:solidFill>
                <a:latin typeface="Myriad Pro"/>
                <a:cs typeface="Myriad Pro"/>
              </a:rPr>
              <a:t>CHENIN BLANC</a:t>
            </a:r>
          </a:p>
        </p:txBody>
      </p:sp>
      <p:grpSp>
        <p:nvGrpSpPr>
          <p:cNvPr id="7" name="Group 6"/>
          <p:cNvGrpSpPr/>
          <p:nvPr/>
        </p:nvGrpSpPr>
        <p:grpSpPr>
          <a:xfrm>
            <a:off x="-13562" y="400949"/>
            <a:ext cx="369332" cy="1119517"/>
            <a:chOff x="-13562" y="400949"/>
            <a:chExt cx="369332" cy="1119517"/>
          </a:xfrm>
        </p:grpSpPr>
        <p:sp>
          <p:nvSpPr>
            <p:cNvPr id="8" name="Rectangle 7"/>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134483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enin Blanc1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270487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pic>
        <p:nvPicPr>
          <p:cNvPr id="7" name="Picture 6">
            <a:extLst>
              <a:ext uri="{FF2B5EF4-FFF2-40B4-BE49-F238E27FC236}">
                <a16:creationId xmlns:a16="http://schemas.microsoft.com/office/drawing/2014/main" id="{8B7277FF-CFB9-E7E7-9386-79355B7DA5C0}"/>
              </a:ext>
            </a:extLst>
          </p:cNvPr>
          <p:cNvPicPr>
            <a:picLocks noChangeAspect="1"/>
          </p:cNvPicPr>
          <p:nvPr/>
        </p:nvPicPr>
        <p:blipFill>
          <a:blip r:embed="rId3"/>
          <a:srcRect/>
          <a:stretch/>
        </p:blipFill>
        <p:spPr>
          <a:xfrm>
            <a:off x="530101" y="263192"/>
            <a:ext cx="8349250" cy="5907020"/>
          </a:xfrm>
          <a:prstGeom prst="rect">
            <a:avLst/>
          </a:prstGeom>
        </p:spPr>
      </p:pic>
    </p:spTree>
    <p:extLst>
      <p:ext uri="{BB962C8B-B14F-4D97-AF65-F5344CB8AC3E}">
        <p14:creationId xmlns:p14="http://schemas.microsoft.com/office/powerpoint/2010/main" val="2640465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enin Blanc1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4191479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6"/>
            <a:ext cx="9142571" cy="6856928"/>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673646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enin Blanc1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138275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enin Blanc1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866199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enin Blanc1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719411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enin Blanc1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946421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enin Blanc1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780448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enin Blanc2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012508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enin Blanc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822189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pic>
        <p:nvPicPr>
          <p:cNvPr id="7" name="Picture 6">
            <a:extLst>
              <a:ext uri="{FF2B5EF4-FFF2-40B4-BE49-F238E27FC236}">
                <a16:creationId xmlns:a16="http://schemas.microsoft.com/office/drawing/2014/main" id="{AAE4F201-1E0C-4AB5-B428-3CA04895E17F}"/>
              </a:ext>
            </a:extLst>
          </p:cNvPr>
          <p:cNvPicPr>
            <a:picLocks noChangeAspect="1"/>
          </p:cNvPicPr>
          <p:nvPr/>
        </p:nvPicPr>
        <p:blipFill>
          <a:blip r:embed="rId3"/>
          <a:stretch>
            <a:fillRect/>
          </a:stretch>
        </p:blipFill>
        <p:spPr>
          <a:xfrm>
            <a:off x="1319212" y="209550"/>
            <a:ext cx="6505575" cy="6438900"/>
          </a:xfrm>
          <a:prstGeom prst="rect">
            <a:avLst/>
          </a:prstGeom>
        </p:spPr>
      </p:pic>
    </p:spTree>
    <p:extLst>
      <p:ext uri="{BB962C8B-B14F-4D97-AF65-F5344CB8AC3E}">
        <p14:creationId xmlns:p14="http://schemas.microsoft.com/office/powerpoint/2010/main" val="251573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enin Blanc2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392593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nges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360993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
            <a:ext cx="9142570" cy="6856928"/>
          </a:xfrm>
          <a:prstGeom prst="rect">
            <a:avLst/>
          </a:prstGeom>
        </p:spPr>
      </p:pic>
      <p:sp>
        <p:nvSpPr>
          <p:cNvPr id="4" name="TextBox 3"/>
          <p:cNvSpPr txBox="1"/>
          <p:nvPr/>
        </p:nvSpPr>
        <p:spPr>
          <a:xfrm>
            <a:off x="661940" y="5596761"/>
            <a:ext cx="7897673" cy="459100"/>
          </a:xfrm>
          <a:prstGeom prst="rect">
            <a:avLst/>
          </a:prstGeom>
          <a:solidFill>
            <a:schemeClr val="bg1"/>
          </a:solidFill>
        </p:spPr>
        <p:txBody>
          <a:bodyPr wrap="square" rtlCol="0">
            <a:spAutoFit/>
          </a:bodyPr>
          <a:lstStyle/>
          <a:p>
            <a:pPr algn="ctr">
              <a:lnSpc>
                <a:spcPct val="110000"/>
              </a:lnSpc>
            </a:pPr>
            <a:r>
              <a:rPr lang="en-US" sz="2200" dirty="0">
                <a:solidFill>
                  <a:schemeClr val="tx1">
                    <a:lumMod val="50000"/>
                    <a:lumOff val="50000"/>
                  </a:schemeClr>
                </a:solidFill>
                <a:latin typeface="Myriad Pro"/>
                <a:cs typeface="Myriad Pro"/>
              </a:rPr>
              <a:t>THE END</a:t>
            </a:r>
          </a:p>
        </p:txBody>
      </p:sp>
      <p:grpSp>
        <p:nvGrpSpPr>
          <p:cNvPr id="5" name="Group 4"/>
          <p:cNvGrpSpPr/>
          <p:nvPr/>
        </p:nvGrpSpPr>
        <p:grpSpPr>
          <a:xfrm>
            <a:off x="-13562" y="400949"/>
            <a:ext cx="369332" cy="1119517"/>
            <a:chOff x="-13562" y="400949"/>
            <a:chExt cx="369332" cy="1119517"/>
          </a:xfrm>
        </p:grpSpPr>
        <p:sp>
          <p:nvSpPr>
            <p:cNvPr id="6" name="Rectangle 5"/>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718907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enin Blanc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519201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enin Blanc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945665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enin Blanc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273563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enin Blanc1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953159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enin Blanc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95277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nges.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267987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enin Blanc1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2720166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1174</TotalTime>
  <Words>806</Words>
  <Application>Microsoft Macintosh PowerPoint</Application>
  <PresentationFormat>On-screen Show (4:3)</PresentationFormat>
  <Paragraphs>65</Paragraphs>
  <Slides>23</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Myriad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private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moodie</dc:creator>
  <cp:lastModifiedBy>Vanessa Weber</cp:lastModifiedBy>
  <cp:revision>31</cp:revision>
  <dcterms:created xsi:type="dcterms:W3CDTF">2014-06-26T10:25:41Z</dcterms:created>
  <dcterms:modified xsi:type="dcterms:W3CDTF">2024-09-09T13:14:31Z</dcterms:modified>
</cp:coreProperties>
</file>